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D67C91E-A0EE-4904-8E4C-F6785BAD4BA8}">
  <a:tblStyle styleId="{8D67C91E-A0EE-4904-8E4C-F6785BAD4B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7b044a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7b044a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SIGMOID CROSS-ENTROPY: Pj es el probabilidad predicha de que documento sea relevante (score), Yj es el score ground truth.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LOGISTIC LOSS: si p(Yj) de ser relevante &gt; p(Yk) se multiplica por 1, en caso contrario no se considera (0). Yk gorro es el score predicho del documento k, Yj gorro es el score predicho del documento j.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SOFTMAX LOSS: Yj es el anchor. Lo comparamos con log softmax de los scores predichos Yj gorro de una lista de tamaño 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e7d058a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e7d058a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e7a8a715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e7a8a715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e7a8a7153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e7a8a7153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e7a8a715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e7a8a715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e7a8a7153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e7a8a7153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e7a8a715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e7a8a715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e7a8a7153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e7a8a7153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e7a8a715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e7a8a715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e7a8a715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e7a8a715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e7a8a715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e7a8a715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e7d058a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e7d058a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e7a8a715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e7a8a715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e7a8a7153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e7a8a7153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Scoring Functions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e7a8a715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e7a8a715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e7a8a715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e7a8a715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8247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Neural Ranking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86" y="2622775"/>
            <a:ext cx="3233625" cy="21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de pérdida de cada una</a:t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729450" y="192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Sigmoid Cross-Entropy (</a:t>
            </a:r>
            <a:r>
              <a:rPr b="1" lang="es" u="sng"/>
              <a:t>Pointwise</a:t>
            </a:r>
            <a:r>
              <a:rPr lang="es"/>
              <a:t>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Logistic Loss (</a:t>
            </a:r>
            <a:r>
              <a:rPr b="1" lang="es" u="sng"/>
              <a:t>Pairwise</a:t>
            </a:r>
            <a:r>
              <a:rPr lang="es"/>
              <a:t>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Softmax Loss (</a:t>
            </a:r>
            <a:r>
              <a:rPr b="1" lang="es" u="sng"/>
              <a:t>Listwise</a:t>
            </a:r>
            <a:r>
              <a:rPr lang="es"/>
              <a:t>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425" y="2293900"/>
            <a:ext cx="3695437" cy="6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6437" y="3156675"/>
            <a:ext cx="3807593" cy="6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625" y="4425675"/>
            <a:ext cx="2796901" cy="6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727800" y="1390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Tensorflow Ranking</a:t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3081" l="0" r="0" t="0"/>
          <a:stretch/>
        </p:blipFill>
        <p:spPr>
          <a:xfrm>
            <a:off x="2316825" y="2396675"/>
            <a:ext cx="4057699" cy="22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 la librería: Tensorflow-Ranking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729450" y="2078875"/>
            <a:ext cx="8240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Soporta múltiples funciones de scoring: univariada, bivariada, multivariada.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Soporta múltiples funciones de pérdida: pointwise (Sigmoid cross-entropy) /pairwise (Logistic loss) /listwise (Softmax Loss).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Soporta métricas de ranking más utilizadas: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Mean Reciprocal Rank (MRR).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Normalized Discounted Cumulative Gain (nDCG).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Soporta features densos y sparse.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Tensorflow ranking.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Gmail search (</a:t>
            </a:r>
            <a:r>
              <a:rPr lang="es"/>
              <a:t>~300k queries)</a:t>
            </a:r>
            <a:r>
              <a:rPr lang="es"/>
              <a:t> dense features  </a:t>
            </a:r>
            <a:endParaRPr/>
          </a:p>
        </p:txBody>
      </p:sp>
      <p:graphicFrame>
        <p:nvGraphicFramePr>
          <p:cNvPr id="225" name="Google Shape;225;p25"/>
          <p:cNvGraphicFramePr/>
          <p:nvPr/>
        </p:nvGraphicFramePr>
        <p:xfrm>
          <a:off x="887325" y="295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{8D67C91E-A0EE-4904-8E4C-F6785BAD4BA8}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Gmail search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△MRR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△NDCG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Logistic Loss (Pairwise)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"/>
                        <a:t>1.52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"/>
                        <a:t>1.00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Softmax Cross Entropy (Listwise)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"/>
                        <a:t>1.80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"/>
                        <a:t>1.57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Tensorflow ranking.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Gmail search </a:t>
            </a:r>
            <a:r>
              <a:rPr lang="es"/>
              <a:t>(~300k queries) </a:t>
            </a:r>
            <a:r>
              <a:rPr lang="es"/>
              <a:t>sparse features  </a:t>
            </a:r>
            <a:endParaRPr/>
          </a:p>
        </p:txBody>
      </p:sp>
      <p:graphicFrame>
        <p:nvGraphicFramePr>
          <p:cNvPr id="231" name="Google Shape;231;p26"/>
          <p:cNvGraphicFramePr/>
          <p:nvPr/>
        </p:nvGraphicFramePr>
        <p:xfrm>
          <a:off x="897250" y="266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{8D67C91E-A0EE-4904-8E4C-F6785BAD4BA8}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Gmail search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△MRR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△NDCG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Sigmoid Crossentropy (Pointwise)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"/>
                        <a:t>6.06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"/>
                        <a:t>3.92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Logistic Loss (Pairwise)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"/>
                        <a:t>5</a:t>
                      </a:r>
                      <a:r>
                        <a:rPr lang="es"/>
                        <a:t>.40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"/>
                        <a:t>3</a:t>
                      </a:r>
                      <a:r>
                        <a:rPr lang="es"/>
                        <a:t>.51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Softmax Cross Entropy (Listwise)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"/>
                        <a:t>5.69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+"/>
                      </a:pPr>
                      <a:r>
                        <a:rPr lang="es"/>
                        <a:t>3.70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727650" y="2571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Tutorial Tensorflow Ranking </a:t>
            </a: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1674525" y="3587500"/>
            <a:ext cx="52209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LINK AL GOOGLE COLAB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727650" y="1209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 Tensorflow Ranking 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275" y="1962775"/>
            <a:ext cx="6824448" cy="297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416100" y="1962775"/>
            <a:ext cx="1694100" cy="3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ENTRENAMIENTO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469425" y="4116375"/>
            <a:ext cx="1694100" cy="3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PRODUCCIÓN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729450" y="1318650"/>
            <a:ext cx="3094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dataset que utilizaremos </a:t>
            </a:r>
            <a:endParaRPr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727650" y="2940750"/>
            <a:ext cx="3094800" cy="10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ANTIQUE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/>
              <a:t>Rankear las respuestas más relevantes para preguntas de YAHOO ANSWERS.  </a:t>
            </a:r>
            <a:r>
              <a:rPr lang="es" sz="1400"/>
              <a:t> </a:t>
            </a:r>
            <a:endParaRPr sz="1400"/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375" y="552775"/>
            <a:ext cx="5362451" cy="43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 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Utilizar modelo end to end para tarea de ranking de documentos basado en redes neuronales.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800"/>
              <a:t>Objetivo: </a:t>
            </a:r>
            <a:r>
              <a:rPr lang="es" sz="1800"/>
              <a:t>Mejorar el rendimiento de modelos de ranking tradicionales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(ej. RankNet, LambdaMART, LambdaRank)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1: búsqueda de productos 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63" y="1956725"/>
            <a:ext cx="770907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2: búsqueda de documentos 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98" y="1913300"/>
            <a:ext cx="7316403" cy="31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7800" y="13149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3: búsqueda de alojamiento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225" y="1909750"/>
            <a:ext cx="5941722" cy="31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7483850" y="2420975"/>
            <a:ext cx="14694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otros features: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precio.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ubicación.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días.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ratings.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imágenes.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Planteamiento del problema 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307400" y="1941575"/>
            <a:ext cx="85182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Queremos aprender una función 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f*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que ordene una lista de elementos (documentos, archivos, etc) dada una query.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INPUT:  Query (Consulta)  + Lista de ejemplos.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OUTPUT:  Lista de ejemplos ordenados de manera óptima.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Formalmente: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Entrenar modelo con documentos/labels para una determinada query.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Escoger una función 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f*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que minimice la pérdida.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949" y="4435725"/>
            <a:ext cx="2603775" cy="6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475" y="3824275"/>
            <a:ext cx="2274726" cy="3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47300" y="1310675"/>
            <a:ext cx="6896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Pointwise Loss (Clasificación /Regresión) 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392150" y="4390525"/>
            <a:ext cx="1406700" cy="5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Documento A</a:t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2926550" y="385175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256 neuronas </a:t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2883175" y="3312963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128 neuronas</a:t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2926550" y="277420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64 neuronas </a:t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3966800" y="2188350"/>
            <a:ext cx="287400" cy="30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1384350" y="1777650"/>
            <a:ext cx="63753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Probabilidad de hacer “click” en documento A dada una query</a:t>
            </a:r>
            <a:endParaRPr sz="1800"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" name="Google Shape;132;p19"/>
          <p:cNvCxnSpPr>
            <a:stCxn id="126" idx="0"/>
            <a:endCxn id="127" idx="2"/>
          </p:cNvCxnSpPr>
          <p:nvPr/>
        </p:nvCxnSpPr>
        <p:spPr>
          <a:xfrm rot="10800000">
            <a:off x="4095500" y="40851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 txBox="1"/>
          <p:nvPr/>
        </p:nvSpPr>
        <p:spPr>
          <a:xfrm>
            <a:off x="5964175" y="2484925"/>
            <a:ext cx="2516100" cy="20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Ordenamos de mayor a menor.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Problema: Asume que  Documentos son independientes. 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 rot="10800000">
            <a:off x="4095500" y="35517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9"/>
          <p:cNvCxnSpPr/>
          <p:nvPr/>
        </p:nvCxnSpPr>
        <p:spPr>
          <a:xfrm rot="10800000">
            <a:off x="4095500" y="30183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9"/>
          <p:cNvCxnSpPr/>
          <p:nvPr/>
        </p:nvCxnSpPr>
        <p:spPr>
          <a:xfrm rot="10800000">
            <a:off x="4095500" y="24849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9"/>
          <p:cNvSpPr txBox="1"/>
          <p:nvPr/>
        </p:nvSpPr>
        <p:spPr>
          <a:xfrm>
            <a:off x="740450" y="615200"/>
            <a:ext cx="2651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Funciones de Scoring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Pairwise</a:t>
            </a:r>
            <a:r>
              <a:rPr lang="es"/>
              <a:t> Loss </a:t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2096750" y="4390525"/>
            <a:ext cx="1406700" cy="5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Documento A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1631150" y="385175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256 neuronas </a:t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1587775" y="3312963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128 neuronas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631150" y="277420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64 neuronas </a:t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2671400" y="2188350"/>
            <a:ext cx="287400" cy="30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20"/>
          <p:cNvCxnSpPr>
            <a:stCxn id="143" idx="0"/>
            <a:endCxn id="144" idx="2"/>
          </p:cNvCxnSpPr>
          <p:nvPr/>
        </p:nvCxnSpPr>
        <p:spPr>
          <a:xfrm rot="10800000">
            <a:off x="2800100" y="40851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0"/>
          <p:cNvCxnSpPr/>
          <p:nvPr/>
        </p:nvCxnSpPr>
        <p:spPr>
          <a:xfrm rot="10800000">
            <a:off x="2800100" y="35517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0"/>
          <p:cNvCxnSpPr/>
          <p:nvPr/>
        </p:nvCxnSpPr>
        <p:spPr>
          <a:xfrm rot="10800000">
            <a:off x="2800100" y="30183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2800100" y="24849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0"/>
          <p:cNvSpPr/>
          <p:nvPr/>
        </p:nvSpPr>
        <p:spPr>
          <a:xfrm>
            <a:off x="4763750" y="4390525"/>
            <a:ext cx="1406700" cy="5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Documento B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4298150" y="385175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256 neuronas </a:t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4254775" y="3312963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128 neuronas</a:t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4298150" y="277420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64 neuronas 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5338400" y="2188350"/>
            <a:ext cx="287400" cy="30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0"/>
          <p:cNvCxnSpPr>
            <a:stCxn id="152" idx="0"/>
            <a:endCxn id="153" idx="2"/>
          </p:cNvCxnSpPr>
          <p:nvPr/>
        </p:nvCxnSpPr>
        <p:spPr>
          <a:xfrm rot="10800000">
            <a:off x="5467100" y="40851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0"/>
          <p:cNvCxnSpPr/>
          <p:nvPr/>
        </p:nvCxnSpPr>
        <p:spPr>
          <a:xfrm rot="10800000">
            <a:off x="5467100" y="35517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0"/>
          <p:cNvCxnSpPr/>
          <p:nvPr/>
        </p:nvCxnSpPr>
        <p:spPr>
          <a:xfrm rot="10800000">
            <a:off x="5467100" y="30183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/>
          <p:nvPr/>
        </p:nvCxnSpPr>
        <p:spPr>
          <a:xfrm rot="10800000">
            <a:off x="5467100" y="24849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0"/>
          <p:cNvSpPr txBox="1"/>
          <p:nvPr/>
        </p:nvSpPr>
        <p:spPr>
          <a:xfrm>
            <a:off x="972600" y="1800025"/>
            <a:ext cx="7202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Probabilidad que DocA sea más relevante que DocB dada una query.</a:t>
            </a:r>
            <a:endParaRPr sz="1800"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7192625" y="2735525"/>
            <a:ext cx="1783200" cy="22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Por transitividad queda una lista ordenada.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Si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 &gt; B y B&gt;C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entonces A &gt; 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740450" y="615200"/>
            <a:ext cx="2651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Funciones de Scoring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27800" y="1264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Listwise</a:t>
            </a:r>
            <a:r>
              <a:rPr lang="es"/>
              <a:t> Loss </a:t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1258550" y="4390525"/>
            <a:ext cx="1406700" cy="5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Documento A</a:t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792950" y="385175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256 neuronas </a:t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749575" y="3312963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128 neuronas</a:t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792950" y="277420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64 neuronas </a:t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1833200" y="2188350"/>
            <a:ext cx="287400" cy="30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1"/>
          <p:cNvCxnSpPr>
            <a:stCxn id="169" idx="0"/>
            <a:endCxn id="170" idx="2"/>
          </p:cNvCxnSpPr>
          <p:nvPr/>
        </p:nvCxnSpPr>
        <p:spPr>
          <a:xfrm rot="10800000">
            <a:off x="1961900" y="40851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1"/>
          <p:cNvCxnSpPr/>
          <p:nvPr/>
        </p:nvCxnSpPr>
        <p:spPr>
          <a:xfrm rot="10800000">
            <a:off x="1961900" y="35517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1"/>
          <p:cNvCxnSpPr/>
          <p:nvPr/>
        </p:nvCxnSpPr>
        <p:spPr>
          <a:xfrm rot="10800000">
            <a:off x="1961900" y="30183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1"/>
          <p:cNvCxnSpPr/>
          <p:nvPr/>
        </p:nvCxnSpPr>
        <p:spPr>
          <a:xfrm rot="10800000">
            <a:off x="1961900" y="24849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1"/>
          <p:cNvSpPr/>
          <p:nvPr/>
        </p:nvSpPr>
        <p:spPr>
          <a:xfrm>
            <a:off x="3925550" y="4390525"/>
            <a:ext cx="1406700" cy="5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Documento B</a:t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459950" y="385175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256 neuronas </a:t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3416575" y="3312963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128 neuronas</a:t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3459950" y="277420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64 neuronas </a:t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4500200" y="2188350"/>
            <a:ext cx="287400" cy="30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1"/>
          <p:cNvCxnSpPr>
            <a:stCxn id="178" idx="0"/>
            <a:endCxn id="179" idx="2"/>
          </p:cNvCxnSpPr>
          <p:nvPr/>
        </p:nvCxnSpPr>
        <p:spPr>
          <a:xfrm rot="10800000">
            <a:off x="4628900" y="40851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1"/>
          <p:cNvCxnSpPr/>
          <p:nvPr/>
        </p:nvCxnSpPr>
        <p:spPr>
          <a:xfrm rot="10800000">
            <a:off x="4628900" y="35517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1"/>
          <p:cNvCxnSpPr/>
          <p:nvPr/>
        </p:nvCxnSpPr>
        <p:spPr>
          <a:xfrm rot="10800000">
            <a:off x="4628900" y="30183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1"/>
          <p:cNvCxnSpPr/>
          <p:nvPr/>
        </p:nvCxnSpPr>
        <p:spPr>
          <a:xfrm rot="10800000">
            <a:off x="4628900" y="24849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1"/>
          <p:cNvSpPr txBox="1"/>
          <p:nvPr/>
        </p:nvSpPr>
        <p:spPr>
          <a:xfrm>
            <a:off x="1833200" y="1784500"/>
            <a:ext cx="59337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Probabilidad que DocA &gt; DocB &gt; DocC dada una query </a:t>
            </a:r>
            <a:endParaRPr sz="1800"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6363950" y="4390525"/>
            <a:ext cx="1406700" cy="5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Documento C</a:t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5898350" y="385175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256 neuronas </a:t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5854975" y="3312963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128 neuronas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5898350" y="2774200"/>
            <a:ext cx="2337900" cy="2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64 neuronas </a:t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6938600" y="2188350"/>
            <a:ext cx="287400" cy="30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1"/>
          <p:cNvCxnSpPr>
            <a:stCxn id="188" idx="0"/>
            <a:endCxn id="189" idx="2"/>
          </p:cNvCxnSpPr>
          <p:nvPr/>
        </p:nvCxnSpPr>
        <p:spPr>
          <a:xfrm rot="10800000">
            <a:off x="7067300" y="40851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1"/>
          <p:cNvCxnSpPr/>
          <p:nvPr/>
        </p:nvCxnSpPr>
        <p:spPr>
          <a:xfrm rot="10800000">
            <a:off x="7067300" y="35517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1"/>
          <p:cNvCxnSpPr/>
          <p:nvPr/>
        </p:nvCxnSpPr>
        <p:spPr>
          <a:xfrm rot="10800000">
            <a:off x="7067300" y="30183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1"/>
          <p:cNvCxnSpPr/>
          <p:nvPr/>
        </p:nvCxnSpPr>
        <p:spPr>
          <a:xfrm rot="10800000">
            <a:off x="7067300" y="2484925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1"/>
          <p:cNvSpPr txBox="1"/>
          <p:nvPr/>
        </p:nvSpPr>
        <p:spPr>
          <a:xfrm>
            <a:off x="8084250" y="4498925"/>
            <a:ext cx="8817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…. Doc 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740450" y="615200"/>
            <a:ext cx="2651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Funciones de Scoring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